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b5e6a685280b4df4" /><Relationship Type="http://schemas.openxmlformats.org/officeDocument/2006/relationships/extended-properties" Target="/docProps/app.xml" Id="Rbcb853a6f2194683" /><Relationship Type="http://schemas.openxmlformats.org/officeDocument/2006/relationships/officeDocument" Target="/ppt/presentation.xml" Id="R733551ef46484222" /></Relationships>
</file>

<file path=ppt/presentation.xml><?xml version="1.0" encoding="utf-8"?>
<p:presentation xmlns:p="http://schemas.openxmlformats.org/presentationml/2006/main">
  <p:sldMasterIdLst>
    <p:sldMasterId xmlns:r="http://schemas.openxmlformats.org/officeDocument/2006/relationships" id="2147483648" r:id="Red61325032f34077"/>
  </p:sldMasterIdLst>
  <p:notesMasterIdLst>
    <p:notesMasterId xmlns:r="http://schemas.openxmlformats.org/officeDocument/2006/relationships" r:id="Rdcdf82ddf2f041c6"/>
  </p:notesMasterIdLst>
  <p:sldIdLst>
    <p:sldId xmlns:r="http://schemas.openxmlformats.org/officeDocument/2006/relationships" id="256" r:id="R6be0ab3ef55d495f"/>
    <p:sldId xmlns:r="http://schemas.openxmlformats.org/officeDocument/2006/relationships" id="257" r:id="Rdcf4d37bae3d499b"/>
    <p:sldId xmlns:r="http://schemas.openxmlformats.org/officeDocument/2006/relationships" id="258" r:id="R6303a9fdfca84b2f"/>
    <p:sldId xmlns:r="http://schemas.openxmlformats.org/officeDocument/2006/relationships" id="259" r:id="R51e0b5a74b8c4372"/>
    <p:sldId xmlns:r="http://schemas.openxmlformats.org/officeDocument/2006/relationships" id="260" r:id="Rd766cde402574e45"/>
    <p:sldId xmlns:r="http://schemas.openxmlformats.org/officeDocument/2006/relationships" id="261" r:id="Rcbd1fd21bd0b4923"/>
    <p:sldId xmlns:r="http://schemas.openxmlformats.org/officeDocument/2006/relationships" id="262" r:id="R805251b794a2497e"/>
    <p:sldId xmlns:r="http://schemas.openxmlformats.org/officeDocument/2006/relationships" id="263" r:id="R2e52dd6811844cf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66f761a7074fa0" /><Relationship Type="http://schemas.openxmlformats.org/officeDocument/2006/relationships/slideMaster" Target="/ppt/slideMasters/slideMaster1.xml" Id="Red61325032f34077" /><Relationship Type="http://schemas.openxmlformats.org/officeDocument/2006/relationships/notesMaster" Target="/ppt/notesMasters/notesMaster1.xml" Id="Rdcdf82ddf2f041c6" /><Relationship Type="http://schemas.openxmlformats.org/officeDocument/2006/relationships/presProps" Target="/ppt/presProps.xml" Id="R1163f7f29c2947c4" /><Relationship Type="http://schemas.openxmlformats.org/officeDocument/2006/relationships/tableStyles" Target="/ppt/tableStyles.xml" Id="Ra6a522286d1c40e3" /><Relationship Type="http://schemas.openxmlformats.org/officeDocument/2006/relationships/slide" Target="/ppt/slides/slide1.xml" Id="R6be0ab3ef55d495f" /><Relationship Type="http://schemas.openxmlformats.org/officeDocument/2006/relationships/slide" Target="/ppt/slides/slide2.xml" Id="Rdcf4d37bae3d499b" /><Relationship Type="http://schemas.openxmlformats.org/officeDocument/2006/relationships/slide" Target="/ppt/slides/slide3.xml" Id="R6303a9fdfca84b2f" /><Relationship Type="http://schemas.openxmlformats.org/officeDocument/2006/relationships/slide" Target="/ppt/slides/slide4.xml" Id="R51e0b5a74b8c4372" /><Relationship Type="http://schemas.openxmlformats.org/officeDocument/2006/relationships/slide" Target="/ppt/slides/slide5.xml" Id="Rd766cde402574e45" /><Relationship Type="http://schemas.openxmlformats.org/officeDocument/2006/relationships/slide" Target="/ppt/slides/slide6.xml" Id="Rcbd1fd21bd0b4923" /><Relationship Type="http://schemas.openxmlformats.org/officeDocument/2006/relationships/slide" Target="/ppt/slides/slide7.xml" Id="R805251b794a2497e" /><Relationship Type="http://schemas.openxmlformats.org/officeDocument/2006/relationships/slide" Target="/ppt/slides/slide8.xml" Id="R2e52dd6811844cf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56ed562dbab4b5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b712b1bc8a4a2e" /><Relationship Type="http://schemas.openxmlformats.org/officeDocument/2006/relationships/notesMaster" Target="/ppt/notesMasters/notesMaster1.xml" Id="R4a1b4e8932a748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1d2ece8203c94897" /><Relationship Type="http://schemas.openxmlformats.org/officeDocument/2006/relationships/notesMaster" Target="/ppt/notesMasters/notesMaster1.xml" Id="Rb8e51390d7f64c1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569562dd7341c5" /><Relationship Type="http://schemas.openxmlformats.org/officeDocument/2006/relationships/notesMaster" Target="/ppt/notesMasters/notesMaster1.xml" Id="R98b2b75d4c1146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d87a2e0bedb48e6" /><Relationship Type="http://schemas.openxmlformats.org/officeDocument/2006/relationships/notesMaster" Target="/ppt/notesMasters/notesMaster1.xml" Id="Rfd8f2649a7b040de" /></Relationships>
</file>

<file path=ppt/notesSlides/_rels/notesSlide5.xml.rels>&#65279;<?xml version="1.0" encoding="utf-8"?><Relationships xmlns="http://schemas.openxmlformats.org/package/2006/relationships"><Relationship Type="http://schemas.openxmlformats.org/officeDocument/2006/relationships/slide" Target="/ppt/slides/slide5.xml" Id="R74ebcd49b3014bae" /><Relationship Type="http://schemas.openxmlformats.org/officeDocument/2006/relationships/notesMaster" Target="/ppt/notesMasters/notesMaster1.xml" Id="R6f12e521d49f4b47" /></Relationships>
</file>

<file path=ppt/notesSlides/_rels/notesSlide6.xml.rels>&#65279;<?xml version="1.0" encoding="utf-8"?><Relationships xmlns="http://schemas.openxmlformats.org/package/2006/relationships"><Relationship Type="http://schemas.openxmlformats.org/officeDocument/2006/relationships/slide" Target="/ppt/slides/slide6.xml" Id="Rad62d4806d904373" /><Relationship Type="http://schemas.openxmlformats.org/officeDocument/2006/relationships/notesMaster" Target="/ppt/notesMasters/notesMaster1.xml" Id="Re4e89c6617fb45e8"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0cd56cf5194568" /><Relationship Type="http://schemas.openxmlformats.org/officeDocument/2006/relationships/notesMaster" Target="/ppt/notesMasters/notesMaster1.xml" Id="Rde492ed9dfad447e" /></Relationships>
</file>

<file path=ppt/notesSlides/_rels/notesSlide8.xml.rels>&#65279;<?xml version="1.0" encoding="utf-8"?><Relationships xmlns="http://schemas.openxmlformats.org/package/2006/relationships"><Relationship Type="http://schemas.openxmlformats.org/officeDocument/2006/relationships/slide" Target="/ppt/slides/slide8.xml" Id="Raab0e5dc84f64049" /><Relationship Type="http://schemas.openxmlformats.org/officeDocument/2006/relationships/notesMaster" Target="/ppt/notesMasters/notesMaster1.xml" Id="Raa750b36643a41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bracketed fields with your own title, name and affiliation. Remove or replace the Kuza mark with your own authorised identity if appropriate. This deck contains illustrative data and placeholders, not research results or client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each field with one specific point. Keep the question or decision concise. Use your own sources; do not present prompts as final claims.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stage is a native editable object. Replace stage names, descriptions and arrows if your process differs. Research: state actual design, population, sampling, measures and analysis, including approvals where relevant.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native chart uses illustrative counts 12, 18, 24. In PowerPoint use Chart Design &gt; Edit Data to replace the categories and values. Update units, source, sample size and date. Keep a zero baseline for this count comparison. Do not use the sample values as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Native editable table. Replace all bracketed fields and adjust columns/rows to fit. Research: qualify findings with uncertainty and limitations; do not invent results. Project: describe alternatives fairly.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State a conclusion only after inserting evidence that supports it. Research: preserve limits and avoid overgeneralisation. Project: connect the proposed action to the decision and trade-offs. This slide is deliberately sparse so the speaker can explain.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the sample reference fields with accurate sources. Use your institution or conference style. Add a source slide if the list is longer; do not reduce essential citations to unreadable type.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the discussion question or next action you want the audience to consider. Replace contact with your own professional details. This template is an original Kuza Kizazi Kreative layout. You may adapt it for your own presentations; do not resell or redistribute the unmodified starter as a template collection.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e0a906547054a4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38189e526ad41f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550602085e64e8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6bb1ac8ddbb426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495144b30fb4c1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118a63dfcb84b4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2B3E8D7-1673-4959-82A9-EA20C004F32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7099244-EF3E-4578-8BFE-B76516F71DB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27ECF9F-A514-4412-858B-A3B0BC4C932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F750495-F0E0-459D-8F75-CF0076A9CE5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B655DF4-6BCC-4727-8F35-B48C360D044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36C0639-35CF-4861-9FCB-9C7E862BF5F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D70ACEB-7FBF-44E7-B832-87879E6B177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B5623EF-51E6-41A2-9FE4-E30F14BD3BB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2E1C3B-80D4-442B-B8CE-5F0AEC3FAF5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1E976AD-1E0B-42A0-BFD7-5354832C2D1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cf398511ff3437e" /><Relationship Type="http://schemas.openxmlformats.org/officeDocument/2006/relationships/slideLayout" Target="/ppt/slideLayouts/slideLayout1.xml" Id="Rcdc3eb057a1049c3" /><Relationship Type="http://schemas.openxmlformats.org/officeDocument/2006/relationships/slideLayout" Target="/ppt/slideLayouts/slideLayout2.xml" Id="Refc249f06916409c" /><Relationship Type="http://schemas.openxmlformats.org/officeDocument/2006/relationships/slideLayout" Target="/ppt/slideLayouts/slideLayout3.xml" Id="R1e608f42fe7c43f3" /><Relationship Type="http://schemas.openxmlformats.org/officeDocument/2006/relationships/slideLayout" Target="/ppt/slideLayouts/slideLayout4.xml" Id="R4f85ac70e94540c7" /><Relationship Type="http://schemas.openxmlformats.org/officeDocument/2006/relationships/slideLayout" Target="/ppt/slideLayouts/slideLayout5.xml" Id="R9b71c39c37874791" /><Relationship Type="http://schemas.openxmlformats.org/officeDocument/2006/relationships/slideLayout" Target="/ppt/slideLayouts/slideLayout6.xml" Id="R4448ce80506a48c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c3eb057a1049c3"/>
    <p:sldLayoutId xmlns:r="http://schemas.openxmlformats.org/officeDocument/2006/relationships" id="2147483650" r:id="Refc249f06916409c"/>
    <p:sldLayoutId xmlns:r="http://schemas.openxmlformats.org/officeDocument/2006/relationships" id="2147483651" r:id="R1e608f42fe7c43f3"/>
    <p:sldLayoutId xmlns:r="http://schemas.openxmlformats.org/officeDocument/2006/relationships" id="2147483652" r:id="R4f85ac70e94540c7"/>
    <p:sldLayoutId xmlns:r="http://schemas.openxmlformats.org/officeDocument/2006/relationships" id="2147483653" r:id="R9b71c39c37874791"/>
    <p:sldLayoutId xmlns:r="http://schemas.openxmlformats.org/officeDocument/2006/relationships" id="2147483654" r:id="R4448ce80506a48c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5bd0689d5534b81" /><Relationship Type="http://schemas.openxmlformats.org/officeDocument/2006/relationships/image" Target="/ppt/media/image.png" Id="R2cc51abcb78e4fdb" /><Relationship Type="http://schemas.openxmlformats.org/officeDocument/2006/relationships/notesSlide" Target="/ppt/notesSlides/notesSlide1.xml" Id="R1900590d64fe41c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3881437c55e4b7a" /><Relationship Type="http://schemas.openxmlformats.org/officeDocument/2006/relationships/image" Target="/ppt/media/image2.png" Id="R6a9dccc974cc4995" /><Relationship Type="http://schemas.openxmlformats.org/officeDocument/2006/relationships/notesSlide" Target="/ppt/notesSlides/notesSlide2.xml" Id="R5669841f13db4f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fa0f5633d63448e" /><Relationship Type="http://schemas.openxmlformats.org/officeDocument/2006/relationships/image" Target="/ppt/media/image3.png" Id="R9511b517da4e4a8c" /><Relationship Type="http://schemas.openxmlformats.org/officeDocument/2006/relationships/notesSlide" Target="/ppt/notesSlides/notesSlide3.xml" Id="Ra24c155f813c43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4bb8bf616724c09" /><Relationship Type="http://schemas.openxmlformats.org/officeDocument/2006/relationships/image" Target="/ppt/media/image4.png" Id="R7cf1666f7c134984" /><Relationship Type="http://schemas.openxmlformats.org/officeDocument/2006/relationships/chart" Target="/ppt/slides/charts/chart1.xml" Id="Rf29891cbab7f4639" /><Relationship Type="http://schemas.openxmlformats.org/officeDocument/2006/relationships/notesSlide" Target="/ppt/notesSlides/notesSlide4.xml" Id="Rd25a7f1696a648a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66737540ceb4b9d" /><Relationship Type="http://schemas.openxmlformats.org/officeDocument/2006/relationships/image" Target="/ppt/media/image5.png" Id="Rb009c554929a4120" /><Relationship Type="http://schemas.openxmlformats.org/officeDocument/2006/relationships/notesSlide" Target="/ppt/notesSlides/notesSlide5.xml" Id="Rfb66654b6af049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743c62848ed4690" /><Relationship Type="http://schemas.openxmlformats.org/officeDocument/2006/relationships/image" Target="/ppt/media/image6.png" Id="R74aacf1b10ca4c4c" /><Relationship Type="http://schemas.openxmlformats.org/officeDocument/2006/relationships/notesSlide" Target="/ppt/notesSlides/notesSlide6.xml" Id="Ra1a61d27082d4bd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11c81db556c498b" /><Relationship Type="http://schemas.openxmlformats.org/officeDocument/2006/relationships/image" Target="/ppt/media/image7.png" Id="Rfe3a0c7128374eda" /><Relationship Type="http://schemas.openxmlformats.org/officeDocument/2006/relationships/notesSlide" Target="/ppt/notesSlides/notesSlide7.xml" Id="R27268ded0fc740b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baabc7c8f604901" /><Relationship Type="http://schemas.openxmlformats.org/officeDocument/2006/relationships/image" Target="/ppt/media/image8.png" Id="R38e0b4843edc4f1b" /><Relationship Type="http://schemas.openxmlformats.org/officeDocument/2006/relationships/notesSlide" Target="/ppt/notesSlides/notesSlide8.xml" Id="R692fbe8e4106413e"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Example count</c:v>
          </c:tx>
          <c:spPr>
            <a:solidFill xmlns:a="http://schemas.openxmlformats.org/drawingml/2006/main">
              <a:srgbClr val="08777C"/>
            </a:solidFill>
          </c:spPr>
          <c:invertIfNegative val="0"/>
          <c:cat>
            <c:strRef>
              <c:f>'Chart Data'!$A$2:$A$4</c:f>
              <c:strCache>
                <c:ptCount val="3"/>
                <c:pt idx="0">
                  <c:v>Group A</c:v>
                </c:pt>
                <c:pt idx="1">
                  <c:v>Group B</c:v>
                </c:pt>
                <c:pt idx="2">
                  <c:v>Group C</c:v>
                </c:pt>
              </c:strCache>
            </c:strRef>
          </c:cat>
          <c:val>
            <c:numRef>
              <c:f>'Chart Data'!$B$2:$B$4</c:f>
              <c:numCache>
                <c:formatCode>General</c:formatCode>
                <c:ptCount val="3"/>
                <c:pt idx="0">
                  <c:v>12</c:v>
                </c:pt>
                <c:pt idx="1">
                  <c:v>18</c:v>
                </c:pt>
                <c:pt idx="2">
                  <c:v>24</c:v>
                </c:pt>
              </c:numCache>
            </c:numRef>
          </c:val>
        </c:ser>
        <c:dLbls>
          <c:txPr>
            <a:bodyPr xmlns:a="http://schemas.openxmlformats.org/drawingml/2006/main" anchorCtr="1"/>
            <a:lstStyle xmlns:a="http://schemas.openxmlformats.org/drawingml/2006/main"/>
            <a:p xmlns:a="http://schemas.openxmlformats.org/drawingml/2006/main">
              <a:pPr>
                <a:defRPr sz="1650">
                  <a:solidFill>
                    <a:srgbClr val="172126"/>
                  </a:solidFill>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172126"/>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9525">
              <a:solidFill>
                <a:srgbClr val="DCE2E6"/>
              </a:solidFill>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52616B"/>
                </a:solidFill>
                <a:latin typeface="Arial"/>
                <a:ea typeface="Arial"/>
                <a:cs typeface="Arial"/>
              </a:defRPr>
            </a:pPr>
          </a:p>
        </c:txPr>
        <c:crossAx val="48650112"/>
        <c:crossBetween val="between"/>
      </c:valAx>
      <c:spPr>
        <a:noFill xmlns:a="http://schemas.openxmlformats.org/drawingml/2006/main"/>
      </c:spPr>
    </c:plotArea>
    <c:plotVisOnly val="1"/>
  </c:chart>
  <c:spPr>
    <a:noFill xmlns:a="http://schemas.openxmlformats.org/drawingml/2006/mai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0A9E8DA-B44F-402C-B5FE-58601BD55B69}"/>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01</a:t>
            </a:r>
          </a:p>
        </p:txBody>
      </p:sp>
      <p:pic>
        <p:nvPicPr>
          <p:cNvPr id="2" name="">
            <a:extLst xmlns:a="http://schemas.openxmlformats.org/drawingml/2006/main">
              <a:ext uri="{FF2B5EF4-FFF2-40B4-BE49-F238E27FC236}">
                <a16:creationId xmlns:a16="http://schemas.microsoft.com/office/drawing/2014/main" id="{4D66CD0A-356E-4F1B-8059-E911E27C8078}"/>
              </a:ext>
            </a:extLst>
          </p:cNvPr>
          <p:cNvPicPr>
            <a:picLocks xmlns:a="http://schemas.openxmlformats.org/drawingml/2006/main" noChangeAspect="1"/>
          </p:cNvPicPr>
          <p:nvPr/>
        </p:nvPicPr>
        <p:blipFill>
          <a:blip xmlns:r="http://schemas.openxmlformats.org/officeDocument/2006/relationships" xmlns:a="http://schemas.openxmlformats.org/drawingml/2006/main" r:embed="R2cc51abcb78e4fdb"/>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FE75A48-AEEF-4FDB-8ED1-11C3CD60B3A3}"/>
              </a:ext>
            </a:extLst>
          </p:cNvPr>
          <p:cNvSpPr>
            <a:spLocks xmlns:a="http://schemas.openxmlformats.org/drawingml/2006/main" noGrp="1"/>
          </p:cNvSpPr>
          <p:nvPr/>
        </p:nvSpPr>
        <p:spPr>
          <a:xfrm xmlns:a="http://schemas.openxmlformats.org/drawingml/2006/main">
            <a:off x="685800" y="742950"/>
            <a:ext cx="952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08777C"/>
                </a:solidFill>
                <a:latin typeface="Arial"/>
                <a:ea typeface="Arial"/>
                <a:cs typeface="Arial"/>
              </a:defRPr>
            </a:defPPr>
          </a:lstStyle>
          <a:p xmlns:a="http://schemas.openxmlformats.org/drawingml/2006/main">
            <a:pPr>
              <a:defRPr sz="1500" b="1">
                <a:solidFill>
                  <a:srgbClr val="08777C"/>
                </a:solidFill>
                <a:latin typeface="Arial"/>
                <a:ea typeface="Arial"/>
                <a:cs typeface="Arial"/>
              </a:defRPr>
            </a:pPr>
            <a:r>
              <a:rPr sz="1500" b="1">
                <a:solidFill>
                  <a:srgbClr val="08777C"/>
                </a:solidFill>
                <a:latin typeface="Arial"/>
                <a:ea typeface="Arial"/>
                <a:cs typeface="Arial"/>
              </a:rPr>
              <a:t>RESEARCH PRESENTATION</a:t>
            </a:r>
          </a:p>
        </p:txBody>
      </p:sp>
      <p:sp>
        <p:nvSpPr>
          <p:cNvPr id="4" name="">
            <a:extLst xmlns:a="http://schemas.openxmlformats.org/drawingml/2006/main">
              <a:ext uri="{FF2B5EF4-FFF2-40B4-BE49-F238E27FC236}">
                <a16:creationId xmlns:a16="http://schemas.microsoft.com/office/drawing/2014/main" id="{391CDA7E-91C4-4C6B-AF57-A4824D04E34C}"/>
              </a:ext>
            </a:extLst>
          </p:cNvPr>
          <p:cNvSpPr>
            <a:spLocks xmlns:a="http://schemas.openxmlformats.org/drawingml/2006/main" noGrp="1"/>
          </p:cNvSpPr>
          <p:nvPr/>
        </p:nvSpPr>
        <p:spPr>
          <a:xfrm xmlns:a="http://schemas.openxmlformats.org/drawingml/2006/main">
            <a:off x="685800" y="2143125"/>
            <a:ext cx="100012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5400" b="1">
                <a:solidFill>
                  <a:srgbClr val="172126"/>
                </a:solidFill>
                <a:latin typeface="Arial"/>
                <a:ea typeface="Arial"/>
                <a:cs typeface="Arial"/>
              </a:defRPr>
            </a:defPPr>
          </a:lstStyle>
          <a:p xmlns:a="http://schemas.openxmlformats.org/drawingml/2006/main">
            <a:pPr>
              <a:defRPr sz="5400" b="1">
                <a:solidFill>
                  <a:srgbClr val="172126"/>
                </a:solidFill>
                <a:latin typeface="Arial"/>
                <a:ea typeface="Arial"/>
                <a:cs typeface="Arial"/>
              </a:defRPr>
            </a:pPr>
            <a:r>
              <a:rPr sz="5400" b="1">
                <a:solidFill>
                  <a:srgbClr val="172126"/>
                </a:solidFill>
                <a:latin typeface="Arial"/>
                <a:ea typeface="Arial"/>
                <a:cs typeface="Arial"/>
              </a:rPr>
              <a:t>[Your research title]</a:t>
            </a:r>
          </a:p>
        </p:txBody>
      </p:sp>
      <p:sp>
        <p:nvSpPr>
          <p:cNvPr id="5" name="">
            <a:extLst xmlns:a="http://schemas.openxmlformats.org/drawingml/2006/main">
              <a:ext uri="{FF2B5EF4-FFF2-40B4-BE49-F238E27FC236}">
                <a16:creationId xmlns:a16="http://schemas.microsoft.com/office/drawing/2014/main" id="{5CD4108C-73A2-45CA-A96F-3422114CB9CC}"/>
              </a:ext>
            </a:extLst>
          </p:cNvPr>
          <p:cNvSpPr>
            <a:spLocks xmlns:a="http://schemas.openxmlformats.org/drawingml/2006/main" noGrp="1"/>
          </p:cNvSpPr>
          <p:nvPr/>
        </p:nvSpPr>
        <p:spPr>
          <a:xfrm xmlns:a="http://schemas.openxmlformats.org/drawingml/2006/main">
            <a:off x="685800" y="4095750"/>
            <a:ext cx="9525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52616B"/>
                </a:solidFill>
                <a:latin typeface="Arial"/>
                <a:ea typeface="Arial"/>
                <a:cs typeface="Arial"/>
              </a:defRPr>
            </a:defPPr>
          </a:lstStyle>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[One sentence explaining the purpose]</a:t>
            </a:r>
          </a:p>
        </p:txBody>
      </p:sp>
      <p:sp>
        <p:nvSpPr>
          <p:cNvPr id="6" name="">
            <a:extLst xmlns:a="http://schemas.openxmlformats.org/drawingml/2006/main">
              <a:ext uri="{FF2B5EF4-FFF2-40B4-BE49-F238E27FC236}">
                <a16:creationId xmlns:a16="http://schemas.microsoft.com/office/drawing/2014/main" id="{7D682876-FFEC-4D2E-9C98-C97ADC32A906}"/>
              </a:ext>
            </a:extLst>
          </p:cNvPr>
          <p:cNvSpPr>
            <a:spLocks xmlns:a="http://schemas.openxmlformats.org/drawingml/2006/main" noGrp="1"/>
          </p:cNvSpPr>
          <p:nvPr/>
        </p:nvSpPr>
        <p:spPr>
          <a:xfrm xmlns:a="http://schemas.openxmlformats.org/drawingml/2006/main">
            <a:off x="685800" y="5238750"/>
            <a:ext cx="9525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2616B"/>
                </a:solidFill>
                <a:latin typeface="Arial"/>
                <a:ea typeface="Arial"/>
                <a:cs typeface="Arial"/>
              </a:defRPr>
            </a:defPPr>
          </a:lstStyle>
          <a:p xmlns:a="http://schemas.openxmlformats.org/drawingml/2006/main">
            <a:pPr>
              <a:defRPr sz="1875" b="0">
                <a:solidFill>
                  <a:srgbClr val="52616B"/>
                </a:solidFill>
                <a:latin typeface="Arial"/>
                <a:ea typeface="Arial"/>
                <a:cs typeface="Arial"/>
              </a:defRPr>
            </a:pPr>
            <a:r>
              <a:rPr sz="1875" b="0">
                <a:solidFill>
                  <a:srgbClr val="52616B"/>
                </a:solidFill>
                <a:latin typeface="Arial"/>
                <a:ea typeface="Arial"/>
                <a:cs typeface="Arial"/>
              </a:rPr>
              <a:t>[Name / organisation]     [Date]</a:t>
            </a:r>
          </a:p>
        </p:txBody>
      </p:sp>
    </p:spTree>
    <p:extLst>
      <p:ext uri="{BB962C8B-B14F-4D97-AF65-F5344CB8AC3E}">
        <p14:creationId xmlns:p14="http://schemas.microsoft.com/office/powerpoint/2010/main" val="898671894"/>
      </p:ext>
    </p:extLst>
  </p:cSld>
</p:sld>
</file>

<file path=ppt/slides/slide2.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98A6942-DEFD-4985-BDFD-D383201BA48A}"/>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The research question</a:t>
            </a:r>
          </a:p>
        </p:txBody>
      </p:sp>
      <p:sp>
        <p:nvSpPr>
          <p:cNvPr id="2" name="">
            <a:extLst xmlns:a="http://schemas.openxmlformats.org/drawingml/2006/main">
              <a:ext uri="{FF2B5EF4-FFF2-40B4-BE49-F238E27FC236}">
                <a16:creationId xmlns:a16="http://schemas.microsoft.com/office/drawing/2014/main" id="{BAA8EC89-6BA1-4F9F-A966-AF61E2F0271A}"/>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02</a:t>
            </a:r>
          </a:p>
        </p:txBody>
      </p:sp>
      <p:pic>
        <p:nvPicPr>
          <p:cNvPr id="3" name="">
            <a:extLst xmlns:a="http://schemas.openxmlformats.org/drawingml/2006/main">
              <a:ext uri="{FF2B5EF4-FFF2-40B4-BE49-F238E27FC236}">
                <a16:creationId xmlns:a16="http://schemas.microsoft.com/office/drawing/2014/main" id="{FFAB73D8-06EB-4ABC-9E12-EEEF1A7A5B2F}"/>
              </a:ext>
            </a:extLst>
          </p:cNvPr>
          <p:cNvPicPr>
            <a:picLocks xmlns:a="http://schemas.openxmlformats.org/drawingml/2006/main" noChangeAspect="1"/>
          </p:cNvPicPr>
          <p:nvPr/>
        </p:nvPicPr>
        <p:blipFill>
          <a:blip xmlns:r="http://schemas.openxmlformats.org/officeDocument/2006/relationships" xmlns:a="http://schemas.openxmlformats.org/drawingml/2006/main" r:embed="R6a9dccc974cc4995"/>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11217E-07FB-4781-9C8B-E33580954AE9}"/>
              </a:ext>
            </a:extLst>
          </p:cNvPr>
          <p:cNvSpPr>
            <a:spLocks xmlns:a="http://schemas.openxmlformats.org/drawingml/2006/main" noGrp="1"/>
          </p:cNvSpPr>
          <p:nvPr/>
        </p:nvSpPr>
        <p:spPr>
          <a:xfrm xmlns:a="http://schemas.openxmlformats.org/drawingml/2006/main">
            <a:off x="685800" y="2095500"/>
            <a:ext cx="10191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08777C"/>
                </a:solidFill>
                <a:latin typeface="Arial"/>
                <a:ea typeface="Arial"/>
                <a:cs typeface="Arial"/>
              </a:defRPr>
            </a:defPPr>
          </a:lstStyle>
          <a:p xmlns:a="http://schemas.openxmlformats.org/drawingml/2006/main">
            <a:pPr>
              <a:defRPr sz="3450" b="1">
                <a:solidFill>
                  <a:srgbClr val="08777C"/>
                </a:solidFill>
                <a:latin typeface="Arial"/>
                <a:ea typeface="Arial"/>
                <a:cs typeface="Arial"/>
              </a:defRPr>
            </a:pPr>
            <a:r>
              <a:rPr sz="3450" b="1">
                <a:solidFill>
                  <a:srgbClr val="08777C"/>
                </a:solidFill>
                <a:latin typeface="Arial"/>
                <a:ea typeface="Arial"/>
                <a:cs typeface="Arial"/>
              </a:rPr>
              <a:t>[What question does this study address?]</a:t>
            </a:r>
          </a:p>
        </p:txBody>
      </p:sp>
      <p:sp>
        <p:nvSpPr>
          <p:cNvPr id="5" name="">
            <a:extLst xmlns:a="http://schemas.openxmlformats.org/drawingml/2006/main">
              <a:ext uri="{FF2B5EF4-FFF2-40B4-BE49-F238E27FC236}">
                <a16:creationId xmlns:a16="http://schemas.microsoft.com/office/drawing/2014/main" id="{15F28E1B-703F-4BA7-9D7D-EE0D7F3946C4}"/>
              </a:ext>
            </a:extLst>
          </p:cNvPr>
          <p:cNvSpPr>
            <a:spLocks xmlns:a="http://schemas.openxmlformats.org/drawingml/2006/main" noGrp="1"/>
          </p:cNvSpPr>
          <p:nvPr/>
        </p:nvSpPr>
        <p:spPr>
          <a:xfrm xmlns:a="http://schemas.openxmlformats.org/drawingml/2006/main">
            <a:off x="685800" y="3762375"/>
            <a:ext cx="10096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52616B"/>
                </a:solidFill>
                <a:latin typeface="Arial"/>
                <a:ea typeface="Arial"/>
                <a:cs typeface="Arial"/>
              </a:defRPr>
            </a:defPPr>
          </a:lstStyle>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[Why the question matters]</a:t>
            </a:r>
          </a:p>
          <a:p xmlns:a="http://schemas.openxmlformats.org/drawingml/2006/main">
            <a:r>
              <a:t/>
            </a:r>
          </a:p>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[What this study adds to existing knowledge]</a:t>
            </a:r>
          </a:p>
        </p:txBody>
      </p:sp>
    </p:spTree>
    <p:extLst>
      <p:ext uri="{BB962C8B-B14F-4D97-AF65-F5344CB8AC3E}">
        <p14:creationId xmlns:p14="http://schemas.microsoft.com/office/powerpoint/2010/main" val="524037419"/>
      </p:ext>
    </p:extLst>
  </p:cSld>
</p:sld>
</file>

<file path=ppt/slides/slide3.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A5B8CA4-DA9B-4762-A472-250E2B9F22FA}"/>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Study design</a:t>
            </a:r>
          </a:p>
        </p:txBody>
      </p:sp>
      <p:sp>
        <p:nvSpPr>
          <p:cNvPr id="2" name="">
            <a:extLst xmlns:a="http://schemas.openxmlformats.org/drawingml/2006/main">
              <a:ext uri="{FF2B5EF4-FFF2-40B4-BE49-F238E27FC236}">
                <a16:creationId xmlns:a16="http://schemas.microsoft.com/office/drawing/2014/main" id="{5B7FB6D1-6C1E-4A22-BA05-C4CF1EA6E58C}"/>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03</a:t>
            </a:r>
          </a:p>
        </p:txBody>
      </p:sp>
      <p:pic>
        <p:nvPicPr>
          <p:cNvPr id="3" name="">
            <a:extLst xmlns:a="http://schemas.openxmlformats.org/drawingml/2006/main">
              <a:ext uri="{FF2B5EF4-FFF2-40B4-BE49-F238E27FC236}">
                <a16:creationId xmlns:a16="http://schemas.microsoft.com/office/drawing/2014/main" id="{532CB850-62EF-4442-B4B7-197679954B6D}"/>
              </a:ext>
            </a:extLst>
          </p:cNvPr>
          <p:cNvPicPr>
            <a:picLocks xmlns:a="http://schemas.openxmlformats.org/drawingml/2006/main" noChangeAspect="1"/>
          </p:cNvPicPr>
          <p:nvPr/>
        </p:nvPicPr>
        <p:blipFill>
          <a:blip xmlns:r="http://schemas.openxmlformats.org/officeDocument/2006/relationships" xmlns:a="http://schemas.openxmlformats.org/drawingml/2006/main" r:embed="R9511b517da4e4a8c"/>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DE1F4CC-CBC4-4208-BCA1-52A799865C9A}"/>
              </a:ext>
            </a:extLst>
          </p:cNvPr>
          <p:cNvSpPr>
            <a:spLocks xmlns:a="http://schemas.openxmlformats.org/drawingml/2006/main" noGrp="1"/>
          </p:cNvSpPr>
          <p:nvPr/>
        </p:nvSpPr>
        <p:spPr>
          <a:xfrm xmlns:a="http://schemas.openxmlformats.org/drawingml/2006/main">
            <a:off x="685800" y="20764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08777C"/>
                </a:solidFill>
                <a:latin typeface="Arial"/>
                <a:ea typeface="Arial"/>
                <a:cs typeface="Arial"/>
              </a:defRPr>
            </a:defPPr>
          </a:lstStyle>
          <a:p xmlns:a="http://schemas.openxmlformats.org/drawingml/2006/main">
            <a:pPr>
              <a:defRPr sz="3300" b="1">
                <a:solidFill>
                  <a:srgbClr val="08777C"/>
                </a:solidFill>
                <a:latin typeface="Arial"/>
                <a:ea typeface="Arial"/>
                <a:cs typeface="Arial"/>
              </a:defRPr>
            </a:pPr>
            <a:r>
              <a:rPr sz="3300" b="1">
                <a:solidFill>
                  <a:srgbClr val="08777C"/>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AA808212-2552-44C4-925C-E6F49A898585}"/>
              </a:ext>
            </a:extLst>
          </p:cNvPr>
          <p:cNvSpPr>
            <a:spLocks xmlns:a="http://schemas.openxmlformats.org/drawingml/2006/main" noGrp="1"/>
          </p:cNvSpPr>
          <p:nvPr/>
        </p:nvSpPr>
        <p:spPr>
          <a:xfrm xmlns:a="http://schemas.openxmlformats.org/drawingml/2006/main">
            <a:off x="685800" y="2876550"/>
            <a:ext cx="295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172126"/>
                </a:solidFill>
                <a:latin typeface="Arial"/>
                <a:ea typeface="Arial"/>
                <a:cs typeface="Arial"/>
              </a:defRPr>
            </a:defPPr>
          </a:lstStyle>
          <a:p xmlns:a="http://schemas.openxmlformats.org/drawingml/2006/main">
            <a:pPr>
              <a:defRPr sz="2850" b="1">
                <a:solidFill>
                  <a:srgbClr val="172126"/>
                </a:solidFill>
                <a:latin typeface="Arial"/>
                <a:ea typeface="Arial"/>
                <a:cs typeface="Arial"/>
              </a:defRPr>
            </a:pPr>
            <a:r>
              <a:rPr sz="2850" b="1">
                <a:solidFill>
                  <a:srgbClr val="172126"/>
                </a:solidFill>
                <a:latin typeface="Arial"/>
                <a:ea typeface="Arial"/>
                <a:cs typeface="Arial"/>
              </a:rPr>
              <a:t>Recruit</a:t>
            </a:r>
          </a:p>
        </p:txBody>
      </p:sp>
      <p:sp>
        <p:nvSpPr>
          <p:cNvPr id="6" name="">
            <a:extLst xmlns:a="http://schemas.openxmlformats.org/drawingml/2006/main">
              <a:ext uri="{FF2B5EF4-FFF2-40B4-BE49-F238E27FC236}">
                <a16:creationId xmlns:a16="http://schemas.microsoft.com/office/drawing/2014/main" id="{508B0001-FA28-4B76-8EDB-A3A98C229927}"/>
              </a:ext>
            </a:extLst>
          </p:cNvPr>
          <p:cNvSpPr>
            <a:spLocks xmlns:a="http://schemas.openxmlformats.org/drawingml/2006/main" noGrp="1"/>
          </p:cNvSpPr>
          <p:nvPr/>
        </p:nvSpPr>
        <p:spPr>
          <a:xfrm xmlns:a="http://schemas.openxmlformats.org/drawingml/2006/main">
            <a:off x="685800" y="3829050"/>
            <a:ext cx="285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2616B"/>
                </a:solidFill>
                <a:latin typeface="Arial"/>
                <a:ea typeface="Arial"/>
                <a:cs typeface="Arial"/>
              </a:defRPr>
            </a:defPPr>
          </a:lstStyle>
          <a:p xmlns:a="http://schemas.openxmlformats.org/drawingml/2006/main">
            <a:pPr>
              <a:defRPr sz="2100" b="0">
                <a:solidFill>
                  <a:srgbClr val="52616B"/>
                </a:solidFill>
                <a:latin typeface="Arial"/>
                <a:ea typeface="Arial"/>
                <a:cs typeface="Arial"/>
              </a:defRPr>
            </a:pPr>
            <a:r>
              <a:rPr sz="2100" b="0">
                <a:solidFill>
                  <a:srgbClr val="52616B"/>
                </a:solidFill>
                <a:latin typeface="Arial"/>
                <a:ea typeface="Arial"/>
                <a:cs typeface="Arial"/>
              </a:rPr>
              <a:t>[Population / sampling]</a:t>
            </a:r>
          </a:p>
        </p:txBody>
      </p:sp>
      <p:sp>
        <p:nvSpPr>
          <p:cNvPr id="7" name="">
            <a:extLst xmlns:a="http://schemas.openxmlformats.org/drawingml/2006/main">
              <a:ext uri="{FF2B5EF4-FFF2-40B4-BE49-F238E27FC236}">
                <a16:creationId xmlns:a16="http://schemas.microsoft.com/office/drawing/2014/main" id="{20AAA4B4-EF5E-49DD-8AC6-EEF0FEDBBF0C}"/>
              </a:ext>
            </a:extLst>
          </p:cNvPr>
          <p:cNvSpPr>
            <a:spLocks xmlns:a="http://schemas.openxmlformats.org/drawingml/2006/main" noGrp="1"/>
          </p:cNvSpPr>
          <p:nvPr/>
        </p:nvSpPr>
        <p:spPr>
          <a:xfrm xmlns:a="http://schemas.openxmlformats.org/drawingml/2006/main">
            <a:off x="3667125" y="2962275"/>
            <a:ext cx="619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0">
                <a:solidFill>
                  <a:srgbClr val="08777C"/>
                </a:solidFill>
                <a:latin typeface="Arial"/>
                <a:ea typeface="Arial"/>
                <a:cs typeface="Arial"/>
              </a:defRPr>
            </a:defPPr>
          </a:lstStyle>
          <a:p xmlns:a="http://schemas.openxmlformats.org/drawingml/2006/main">
            <a:pPr>
              <a:defRPr sz="3150" b="0">
                <a:solidFill>
                  <a:srgbClr val="08777C"/>
                </a:solidFill>
                <a:latin typeface="Arial"/>
                <a:ea typeface="Arial"/>
                <a:cs typeface="Arial"/>
              </a:defRPr>
            </a:pPr>
            <a:r>
              <a:rPr sz="3150" b="0">
                <a:solidFill>
                  <a:srgbClr val="08777C"/>
                </a:solidFill>
                <a:latin typeface="Arial"/>
                <a:ea typeface="Arial"/>
                <a:cs typeface="Arial"/>
              </a:rPr>
              <a:t>→</a:t>
            </a:r>
          </a:p>
        </p:txBody>
      </p:sp>
      <p:sp>
        <p:nvSpPr>
          <p:cNvPr id="8" name="">
            <a:extLst xmlns:a="http://schemas.openxmlformats.org/drawingml/2006/main">
              <a:ext uri="{FF2B5EF4-FFF2-40B4-BE49-F238E27FC236}">
                <a16:creationId xmlns:a16="http://schemas.microsoft.com/office/drawing/2014/main" id="{89DB74E5-F73E-43A5-9D19-2D0E798AF448}"/>
              </a:ext>
            </a:extLst>
          </p:cNvPr>
          <p:cNvSpPr>
            <a:spLocks xmlns:a="http://schemas.openxmlformats.org/drawingml/2006/main" noGrp="1"/>
          </p:cNvSpPr>
          <p:nvPr/>
        </p:nvSpPr>
        <p:spPr>
          <a:xfrm xmlns:a="http://schemas.openxmlformats.org/drawingml/2006/main">
            <a:off x="4400550" y="20764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08777C"/>
                </a:solidFill>
                <a:latin typeface="Arial"/>
                <a:ea typeface="Arial"/>
                <a:cs typeface="Arial"/>
              </a:defRPr>
            </a:defPPr>
          </a:lstStyle>
          <a:p xmlns:a="http://schemas.openxmlformats.org/drawingml/2006/main">
            <a:pPr>
              <a:defRPr sz="3300" b="1">
                <a:solidFill>
                  <a:srgbClr val="08777C"/>
                </a:solidFill>
                <a:latin typeface="Arial"/>
                <a:ea typeface="Arial"/>
                <a:cs typeface="Arial"/>
              </a:defRPr>
            </a:pPr>
            <a:r>
              <a:rPr sz="3300" b="1">
                <a:solidFill>
                  <a:srgbClr val="08777C"/>
                </a:solidFill>
                <a:latin typeface="Arial"/>
                <a:ea typeface="Arial"/>
                <a:cs typeface="Arial"/>
              </a:rPr>
              <a:t>2</a:t>
            </a:r>
          </a:p>
        </p:txBody>
      </p:sp>
      <p:sp>
        <p:nvSpPr>
          <p:cNvPr id="9" name="">
            <a:extLst xmlns:a="http://schemas.openxmlformats.org/drawingml/2006/main">
              <a:ext uri="{FF2B5EF4-FFF2-40B4-BE49-F238E27FC236}">
                <a16:creationId xmlns:a16="http://schemas.microsoft.com/office/drawing/2014/main" id="{A475EA2A-84FB-49B0-9463-24FAC727F6F3}"/>
              </a:ext>
            </a:extLst>
          </p:cNvPr>
          <p:cNvSpPr>
            <a:spLocks xmlns:a="http://schemas.openxmlformats.org/drawingml/2006/main" noGrp="1"/>
          </p:cNvSpPr>
          <p:nvPr/>
        </p:nvSpPr>
        <p:spPr>
          <a:xfrm xmlns:a="http://schemas.openxmlformats.org/drawingml/2006/main">
            <a:off x="4400550" y="2876550"/>
            <a:ext cx="295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172126"/>
                </a:solidFill>
                <a:latin typeface="Arial"/>
                <a:ea typeface="Arial"/>
                <a:cs typeface="Arial"/>
              </a:defRPr>
            </a:defPPr>
          </a:lstStyle>
          <a:p xmlns:a="http://schemas.openxmlformats.org/drawingml/2006/main">
            <a:pPr>
              <a:defRPr sz="2850" b="1">
                <a:solidFill>
                  <a:srgbClr val="172126"/>
                </a:solidFill>
                <a:latin typeface="Arial"/>
                <a:ea typeface="Arial"/>
                <a:cs typeface="Arial"/>
              </a:defRPr>
            </a:pPr>
            <a:r>
              <a:rPr sz="2850" b="1">
                <a:solidFill>
                  <a:srgbClr val="172126"/>
                </a:solidFill>
                <a:latin typeface="Arial"/>
                <a:ea typeface="Arial"/>
                <a:cs typeface="Arial"/>
              </a:rPr>
              <a:t>Measure</a:t>
            </a:r>
          </a:p>
        </p:txBody>
      </p:sp>
      <p:sp>
        <p:nvSpPr>
          <p:cNvPr id="10" name="">
            <a:extLst xmlns:a="http://schemas.openxmlformats.org/drawingml/2006/main">
              <a:ext uri="{FF2B5EF4-FFF2-40B4-BE49-F238E27FC236}">
                <a16:creationId xmlns:a16="http://schemas.microsoft.com/office/drawing/2014/main" id="{29C89101-3F0B-4E51-9481-F8C142F2BA0F}"/>
              </a:ext>
            </a:extLst>
          </p:cNvPr>
          <p:cNvSpPr>
            <a:spLocks xmlns:a="http://schemas.openxmlformats.org/drawingml/2006/main" noGrp="1"/>
          </p:cNvSpPr>
          <p:nvPr/>
        </p:nvSpPr>
        <p:spPr>
          <a:xfrm xmlns:a="http://schemas.openxmlformats.org/drawingml/2006/main">
            <a:off x="4400550" y="3829050"/>
            <a:ext cx="285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2616B"/>
                </a:solidFill>
                <a:latin typeface="Arial"/>
                <a:ea typeface="Arial"/>
                <a:cs typeface="Arial"/>
              </a:defRPr>
            </a:defPPr>
          </a:lstStyle>
          <a:p xmlns:a="http://schemas.openxmlformats.org/drawingml/2006/main">
            <a:pPr>
              <a:defRPr sz="2100" b="0">
                <a:solidFill>
                  <a:srgbClr val="52616B"/>
                </a:solidFill>
                <a:latin typeface="Arial"/>
                <a:ea typeface="Arial"/>
                <a:cs typeface="Arial"/>
              </a:defRPr>
            </a:pPr>
            <a:r>
              <a:rPr sz="2100" b="0">
                <a:solidFill>
                  <a:srgbClr val="52616B"/>
                </a:solidFill>
                <a:latin typeface="Arial"/>
                <a:ea typeface="Arial"/>
                <a:cs typeface="Arial"/>
              </a:rPr>
              <a:t>[Tools / procedure]</a:t>
            </a:r>
          </a:p>
        </p:txBody>
      </p:sp>
      <p:sp>
        <p:nvSpPr>
          <p:cNvPr id="11" name="">
            <a:extLst xmlns:a="http://schemas.openxmlformats.org/drawingml/2006/main">
              <a:ext uri="{FF2B5EF4-FFF2-40B4-BE49-F238E27FC236}">
                <a16:creationId xmlns:a16="http://schemas.microsoft.com/office/drawing/2014/main" id="{DFA84F5C-51F1-4447-9EA5-970F8A7ADD03}"/>
              </a:ext>
            </a:extLst>
          </p:cNvPr>
          <p:cNvSpPr>
            <a:spLocks xmlns:a="http://schemas.openxmlformats.org/drawingml/2006/main" noGrp="1"/>
          </p:cNvSpPr>
          <p:nvPr/>
        </p:nvSpPr>
        <p:spPr>
          <a:xfrm xmlns:a="http://schemas.openxmlformats.org/drawingml/2006/main">
            <a:off x="7381875" y="2962275"/>
            <a:ext cx="619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0">
                <a:solidFill>
                  <a:srgbClr val="08777C"/>
                </a:solidFill>
                <a:latin typeface="Arial"/>
                <a:ea typeface="Arial"/>
                <a:cs typeface="Arial"/>
              </a:defRPr>
            </a:defPPr>
          </a:lstStyle>
          <a:p xmlns:a="http://schemas.openxmlformats.org/drawingml/2006/main">
            <a:pPr>
              <a:defRPr sz="3150" b="0">
                <a:solidFill>
                  <a:srgbClr val="08777C"/>
                </a:solidFill>
                <a:latin typeface="Arial"/>
                <a:ea typeface="Arial"/>
                <a:cs typeface="Arial"/>
              </a:defRPr>
            </a:pPr>
            <a:r>
              <a:rPr sz="3150" b="0">
                <a:solidFill>
                  <a:srgbClr val="08777C"/>
                </a:solidFill>
                <a:latin typeface="Arial"/>
                <a:ea typeface="Arial"/>
                <a:cs typeface="Arial"/>
              </a:rPr>
              <a:t>→</a:t>
            </a:r>
          </a:p>
        </p:txBody>
      </p:sp>
      <p:sp>
        <p:nvSpPr>
          <p:cNvPr id="12" name="">
            <a:extLst xmlns:a="http://schemas.openxmlformats.org/drawingml/2006/main">
              <a:ext uri="{FF2B5EF4-FFF2-40B4-BE49-F238E27FC236}">
                <a16:creationId xmlns:a16="http://schemas.microsoft.com/office/drawing/2014/main" id="{8BC0E9E8-DA05-47BD-A8ED-A746145570AB}"/>
              </a:ext>
            </a:extLst>
          </p:cNvPr>
          <p:cNvSpPr>
            <a:spLocks xmlns:a="http://schemas.openxmlformats.org/drawingml/2006/main" noGrp="1"/>
          </p:cNvSpPr>
          <p:nvPr/>
        </p:nvSpPr>
        <p:spPr>
          <a:xfrm xmlns:a="http://schemas.openxmlformats.org/drawingml/2006/main">
            <a:off x="8115300" y="20764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08777C"/>
                </a:solidFill>
                <a:latin typeface="Arial"/>
                <a:ea typeface="Arial"/>
                <a:cs typeface="Arial"/>
              </a:defRPr>
            </a:defPPr>
          </a:lstStyle>
          <a:p xmlns:a="http://schemas.openxmlformats.org/drawingml/2006/main">
            <a:pPr>
              <a:defRPr sz="3300" b="1">
                <a:solidFill>
                  <a:srgbClr val="08777C"/>
                </a:solidFill>
                <a:latin typeface="Arial"/>
                <a:ea typeface="Arial"/>
                <a:cs typeface="Arial"/>
              </a:defRPr>
            </a:pPr>
            <a:r>
              <a:rPr sz="3300" b="1">
                <a:solidFill>
                  <a:srgbClr val="08777C"/>
                </a:solidFill>
                <a:latin typeface="Arial"/>
                <a:ea typeface="Arial"/>
                <a:cs typeface="Arial"/>
              </a:rPr>
              <a:t>3</a:t>
            </a:r>
          </a:p>
        </p:txBody>
      </p:sp>
      <p:sp>
        <p:nvSpPr>
          <p:cNvPr id="13" name="">
            <a:extLst xmlns:a="http://schemas.openxmlformats.org/drawingml/2006/main">
              <a:ext uri="{FF2B5EF4-FFF2-40B4-BE49-F238E27FC236}">
                <a16:creationId xmlns:a16="http://schemas.microsoft.com/office/drawing/2014/main" id="{01221953-AD1D-4C53-95A2-1C25B0E1DF84}"/>
              </a:ext>
            </a:extLst>
          </p:cNvPr>
          <p:cNvSpPr>
            <a:spLocks xmlns:a="http://schemas.openxmlformats.org/drawingml/2006/main" noGrp="1"/>
          </p:cNvSpPr>
          <p:nvPr/>
        </p:nvSpPr>
        <p:spPr>
          <a:xfrm xmlns:a="http://schemas.openxmlformats.org/drawingml/2006/main">
            <a:off x="8115300" y="2876550"/>
            <a:ext cx="295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172126"/>
                </a:solidFill>
                <a:latin typeface="Arial"/>
                <a:ea typeface="Arial"/>
                <a:cs typeface="Arial"/>
              </a:defRPr>
            </a:defPPr>
          </a:lstStyle>
          <a:p xmlns:a="http://schemas.openxmlformats.org/drawingml/2006/main">
            <a:pPr>
              <a:defRPr sz="2850" b="1">
                <a:solidFill>
                  <a:srgbClr val="172126"/>
                </a:solidFill>
                <a:latin typeface="Arial"/>
                <a:ea typeface="Arial"/>
                <a:cs typeface="Arial"/>
              </a:defRPr>
            </a:pPr>
            <a:r>
              <a:rPr sz="2850" b="1">
                <a:solidFill>
                  <a:srgbClr val="172126"/>
                </a:solidFill>
                <a:latin typeface="Arial"/>
                <a:ea typeface="Arial"/>
                <a:cs typeface="Arial"/>
              </a:rPr>
              <a:t>Analyse</a:t>
            </a:r>
          </a:p>
        </p:txBody>
      </p:sp>
      <p:sp>
        <p:nvSpPr>
          <p:cNvPr id="14" name="">
            <a:extLst xmlns:a="http://schemas.openxmlformats.org/drawingml/2006/main">
              <a:ext uri="{FF2B5EF4-FFF2-40B4-BE49-F238E27FC236}">
                <a16:creationId xmlns:a16="http://schemas.microsoft.com/office/drawing/2014/main" id="{1C8A13B1-3D84-44EC-BD22-C81D703639BC}"/>
              </a:ext>
            </a:extLst>
          </p:cNvPr>
          <p:cNvSpPr>
            <a:spLocks xmlns:a="http://schemas.openxmlformats.org/drawingml/2006/main" noGrp="1"/>
          </p:cNvSpPr>
          <p:nvPr/>
        </p:nvSpPr>
        <p:spPr>
          <a:xfrm xmlns:a="http://schemas.openxmlformats.org/drawingml/2006/main">
            <a:off x="8115300" y="3829050"/>
            <a:ext cx="285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2616B"/>
                </a:solidFill>
                <a:latin typeface="Arial"/>
                <a:ea typeface="Arial"/>
                <a:cs typeface="Arial"/>
              </a:defRPr>
            </a:defPPr>
          </a:lstStyle>
          <a:p xmlns:a="http://schemas.openxmlformats.org/drawingml/2006/main">
            <a:pPr>
              <a:defRPr sz="2100" b="0">
                <a:solidFill>
                  <a:srgbClr val="52616B"/>
                </a:solidFill>
                <a:latin typeface="Arial"/>
                <a:ea typeface="Arial"/>
                <a:cs typeface="Arial"/>
              </a:defRPr>
            </a:pPr>
            <a:r>
              <a:rPr sz="2100" b="0">
                <a:solidFill>
                  <a:srgbClr val="52616B"/>
                </a:solidFill>
                <a:latin typeface="Arial"/>
                <a:ea typeface="Arial"/>
                <a:cs typeface="Arial"/>
              </a:rPr>
              <a:t>[Method / assumptions]</a:t>
            </a:r>
          </a:p>
        </p:txBody>
      </p:sp>
    </p:spTree>
    <p:extLst>
      <p:ext uri="{BB962C8B-B14F-4D97-AF65-F5344CB8AC3E}">
        <p14:creationId xmlns:p14="http://schemas.microsoft.com/office/powerpoint/2010/main" val="1722558103"/>
      </p:ext>
    </p:extLst>
  </p:cSld>
</p:sld>
</file>

<file path=ppt/slides/slide4.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9546618-BA7F-47F2-8B28-642ADB76566F}"/>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Results: [your finding]</a:t>
            </a:r>
          </a:p>
        </p:txBody>
      </p:sp>
      <p:sp>
        <p:nvSpPr>
          <p:cNvPr id="2" name="">
            <a:extLst xmlns:a="http://schemas.openxmlformats.org/drawingml/2006/main">
              <a:ext uri="{FF2B5EF4-FFF2-40B4-BE49-F238E27FC236}">
                <a16:creationId xmlns:a16="http://schemas.microsoft.com/office/drawing/2014/main" id="{6A56ADE2-5AB7-4521-8AB9-0205B8F9E81C}"/>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04</a:t>
            </a:r>
          </a:p>
        </p:txBody>
      </p:sp>
      <p:pic>
        <p:nvPicPr>
          <p:cNvPr id="3" name="">
            <a:extLst xmlns:a="http://schemas.openxmlformats.org/drawingml/2006/main">
              <a:ext uri="{FF2B5EF4-FFF2-40B4-BE49-F238E27FC236}">
                <a16:creationId xmlns:a16="http://schemas.microsoft.com/office/drawing/2014/main" id="{031134D7-A804-47B6-AE7E-C5BCDC86C0F1}"/>
              </a:ext>
            </a:extLst>
          </p:cNvPr>
          <p:cNvPicPr>
            <a:picLocks xmlns:a="http://schemas.openxmlformats.org/drawingml/2006/main" noChangeAspect="1"/>
          </p:cNvPicPr>
          <p:nvPr/>
        </p:nvPicPr>
        <p:blipFill>
          <a:blip xmlns:r="http://schemas.openxmlformats.org/officeDocument/2006/relationships" xmlns:a="http://schemas.openxmlformats.org/drawingml/2006/main" r:embed="R7cf1666f7c134984"/>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73155EB-2275-41AA-83E0-3F8C99992E1A}"/>
              </a:ext>
            </a:extLst>
          </p:cNvPr>
          <p:cNvSpPr>
            <a:spLocks xmlns:a="http://schemas.openxmlformats.org/drawingml/2006/main" noGrp="1"/>
          </p:cNvSpPr>
          <p:nvPr/>
        </p:nvSpPr>
        <p:spPr>
          <a:xfrm xmlns:a="http://schemas.openxmlformats.org/drawingml/2006/main">
            <a:off x="685800" y="1552575"/>
            <a:ext cx="10477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08777C"/>
                </a:solidFill>
                <a:latin typeface="Arial"/>
                <a:ea typeface="Arial"/>
                <a:cs typeface="Arial"/>
              </a:defRPr>
            </a:defPPr>
          </a:lstStyle>
          <a:p xmlns:a="http://schemas.openxmlformats.org/drawingml/2006/main">
            <a:pPr>
              <a:defRPr sz="1500" b="1">
                <a:solidFill>
                  <a:srgbClr val="08777C"/>
                </a:solidFill>
                <a:latin typeface="Arial"/>
                <a:ea typeface="Arial"/>
                <a:cs typeface="Arial"/>
              </a:defRPr>
            </a:pPr>
            <a:r>
              <a:rPr sz="1500" b="1">
                <a:solidFill>
                  <a:srgbClr val="08777C"/>
                </a:solidFill>
                <a:latin typeface="Arial"/>
                <a:ea typeface="Arial"/>
                <a:cs typeface="Arial"/>
              </a:rPr>
              <a:t>ILLUSTRATIVE DATA — replace before presenting</a:t>
            </a:r>
          </a:p>
        </p:txBody>
      </p:sp>
      <p:graphicFrame>
        <p:nvGraphicFramePr>
          <p:cNvPr id="5" name="Chart">
            <a:extLst xmlns:a="http://schemas.openxmlformats.org/drawingml/2006/main">
              <a:ext uri="{FF2B5EF4-FFF2-40B4-BE49-F238E27FC236}">
                <a16:creationId xmlns:a16="http://schemas.microsoft.com/office/drawing/2014/main" id="{42FFA01E-1538-4E94-8D71-9B5B7216758A}"/>
              </a:ext>
            </a:extLst>
          </p:cNvPr>
          <p:cNvGraphicFramePr/>
          <p:nvPr/>
        </p:nvGraphicFramePr>
        <p:xfrm>
          <a:off xmlns:a="http://schemas.openxmlformats.org/drawingml/2006/main" x="685800" y="2124075"/>
          <a:ext xmlns:a="http://schemas.openxmlformats.org/drawingml/2006/main" cx="7429500" cy="3333750"/>
        </p:xfrm>
        <a:graphic xmlns:a="http://schemas.openxmlformats.org/drawingml/2006/main">
          <a:graphicData uri="http://schemas.openxmlformats.org/drawingml/2006/chart">
            <c:chart xmlns:r="http://schemas.openxmlformats.org/officeDocument/2006/relationships" xmlns:c="http://schemas.openxmlformats.org/drawingml/2006/chart" r:id="Rf29891cbab7f4639"/>
          </a:graphicData>
        </a:graphic>
      </p:graphicFrame>
      <p:sp>
        <p:nvSpPr>
          <p:cNvPr id="6" name="">
            <a:extLst xmlns:a="http://schemas.openxmlformats.org/drawingml/2006/main">
              <a:ext uri="{FF2B5EF4-FFF2-40B4-BE49-F238E27FC236}">
                <a16:creationId xmlns:a16="http://schemas.microsoft.com/office/drawing/2014/main" id="{B9D9A197-CFF8-43BE-970A-D47D0F22690B}"/>
              </a:ext>
            </a:extLst>
          </p:cNvPr>
          <p:cNvSpPr>
            <a:spLocks xmlns:a="http://schemas.openxmlformats.org/drawingml/2006/main" noGrp="1"/>
          </p:cNvSpPr>
          <p:nvPr/>
        </p:nvSpPr>
        <p:spPr>
          <a:xfrm xmlns:a="http://schemas.openxmlformats.org/drawingml/2006/main">
            <a:off x="8572500" y="2409825"/>
            <a:ext cx="2857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72126"/>
                </a:solidFill>
                <a:latin typeface="Arial"/>
                <a:ea typeface="Arial"/>
                <a:cs typeface="Arial"/>
              </a:defRPr>
            </a:defPPr>
          </a:lstStyle>
          <a:p xmlns:a="http://schemas.openxmlformats.org/drawingml/2006/main">
            <a:pPr>
              <a:defRPr sz="2550" b="1">
                <a:solidFill>
                  <a:srgbClr val="172126"/>
                </a:solidFill>
                <a:latin typeface="Arial"/>
                <a:ea typeface="Arial"/>
                <a:cs typeface="Arial"/>
              </a:defRPr>
            </a:pPr>
            <a:r>
              <a:rPr sz="2550" b="1">
                <a:solidFill>
                  <a:srgbClr val="172126"/>
                </a:solidFill>
                <a:latin typeface="Arial"/>
                <a:ea typeface="Arial"/>
                <a:cs typeface="Arial"/>
              </a:rPr>
              <a:t>[Your interpretation]</a:t>
            </a:r>
          </a:p>
        </p:txBody>
      </p:sp>
      <p:sp>
        <p:nvSpPr>
          <p:cNvPr id="7" name="">
            <a:extLst xmlns:a="http://schemas.openxmlformats.org/drawingml/2006/main">
              <a:ext uri="{FF2B5EF4-FFF2-40B4-BE49-F238E27FC236}">
                <a16:creationId xmlns:a16="http://schemas.microsoft.com/office/drawing/2014/main" id="{8F9F6319-7CFB-42A1-BAFE-26932AAB1547}"/>
              </a:ext>
            </a:extLst>
          </p:cNvPr>
          <p:cNvSpPr>
            <a:spLocks xmlns:a="http://schemas.openxmlformats.org/drawingml/2006/main" noGrp="1"/>
          </p:cNvSpPr>
          <p:nvPr/>
        </p:nvSpPr>
        <p:spPr>
          <a:xfrm xmlns:a="http://schemas.openxmlformats.org/drawingml/2006/main">
            <a:off x="8572500" y="3714750"/>
            <a:ext cx="285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2616B"/>
                </a:solidFill>
                <a:latin typeface="Arial"/>
                <a:ea typeface="Arial"/>
                <a:cs typeface="Arial"/>
              </a:defRPr>
            </a:defPPr>
          </a:lstStyle>
          <a:p xmlns:a="http://schemas.openxmlformats.org/drawingml/2006/main">
            <a:pPr>
              <a:defRPr sz="1875" b="0">
                <a:solidFill>
                  <a:srgbClr val="52616B"/>
                </a:solidFill>
                <a:latin typeface="Arial"/>
                <a:ea typeface="Arial"/>
                <a:cs typeface="Arial"/>
              </a:defRPr>
            </a:pPr>
            <a:r>
              <a:rPr sz="1875" b="0">
                <a:solidFill>
                  <a:srgbClr val="52616B"/>
                </a:solidFill>
                <a:latin typeface="Arial"/>
                <a:ea typeface="Arial"/>
                <a:cs typeface="Arial"/>
              </a:rPr>
              <a:t>[Explain the finding without claiming causation beyond the study design]</a:t>
            </a:r>
          </a:p>
        </p:txBody>
      </p:sp>
      <p:sp>
        <p:nvSpPr>
          <p:cNvPr id="8" name="">
            <a:extLst xmlns:a="http://schemas.openxmlformats.org/drawingml/2006/main">
              <a:ext uri="{FF2B5EF4-FFF2-40B4-BE49-F238E27FC236}">
                <a16:creationId xmlns:a16="http://schemas.microsoft.com/office/drawing/2014/main" id="{3582E1A3-200C-488C-B748-F8D33343F167}"/>
              </a:ext>
            </a:extLst>
          </p:cNvPr>
          <p:cNvSpPr>
            <a:spLocks xmlns:a="http://schemas.openxmlformats.org/drawingml/2006/main" noGrp="1"/>
          </p:cNvSpPr>
          <p:nvPr/>
        </p:nvSpPr>
        <p:spPr>
          <a:xfrm xmlns:a="http://schemas.openxmlformats.org/drawingml/2006/main">
            <a:off x="685800" y="5610225"/>
            <a:ext cx="10382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52616B"/>
                </a:solidFill>
                <a:latin typeface="Arial"/>
                <a:ea typeface="Arial"/>
                <a:cs typeface="Arial"/>
              </a:defRPr>
            </a:defPPr>
          </a:lstStyle>
          <a:p xmlns:a="http://schemas.openxmlformats.org/drawingml/2006/main">
            <a:pPr>
              <a:defRPr sz="1500" b="0">
                <a:solidFill>
                  <a:srgbClr val="52616B"/>
                </a:solidFill>
                <a:latin typeface="Arial"/>
                <a:ea typeface="Arial"/>
                <a:cs typeface="Arial"/>
              </a:defRPr>
            </a:pPr>
            <a:r>
              <a:rPr sz="1500" b="0">
                <a:solidFill>
                  <a:srgbClr val="52616B"/>
                </a:solidFill>
                <a:latin typeface="Arial"/>
                <a:ea typeface="Arial"/>
                <a:cs typeface="Arial"/>
              </a:rPr>
              <a:t>Count · Example data only · [Replace with source, date and n]</a:t>
            </a:r>
          </a:p>
        </p:txBody>
      </p:sp>
    </p:spTree>
    <p:extLst>
      <p:ext uri="{BB962C8B-B14F-4D97-AF65-F5344CB8AC3E}">
        <p14:creationId xmlns:p14="http://schemas.microsoft.com/office/powerpoint/2010/main" val="528238029"/>
      </p:ext>
    </p:extLst>
  </p:cSld>
</p:sld>
</file>

<file path=ppt/slides/slide5.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12CC7B0-9E19-4FB0-8F2F-8BC431B4F5A9}"/>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Findings and limitations</a:t>
            </a:r>
          </a:p>
        </p:txBody>
      </p:sp>
      <p:sp>
        <p:nvSpPr>
          <p:cNvPr id="2" name="">
            <a:extLst xmlns:a="http://schemas.openxmlformats.org/drawingml/2006/main">
              <a:ext uri="{FF2B5EF4-FFF2-40B4-BE49-F238E27FC236}">
                <a16:creationId xmlns:a16="http://schemas.microsoft.com/office/drawing/2014/main" id="{CCD34EA0-823E-44B7-BC7B-7A896A09BD01}"/>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05</a:t>
            </a:r>
          </a:p>
        </p:txBody>
      </p:sp>
      <p:pic>
        <p:nvPicPr>
          <p:cNvPr id="3" name="">
            <a:extLst xmlns:a="http://schemas.openxmlformats.org/drawingml/2006/main">
              <a:ext uri="{FF2B5EF4-FFF2-40B4-BE49-F238E27FC236}">
                <a16:creationId xmlns:a16="http://schemas.microsoft.com/office/drawing/2014/main" id="{C1373296-DABC-480C-B2F9-504FF32281B3}"/>
              </a:ext>
            </a:extLst>
          </p:cNvPr>
          <p:cNvPicPr>
            <a:picLocks xmlns:a="http://schemas.openxmlformats.org/drawingml/2006/main" noChangeAspect="1"/>
          </p:cNvPicPr>
          <p:nvPr/>
        </p:nvPicPr>
        <p:blipFill>
          <a:blip xmlns:r="http://schemas.openxmlformats.org/officeDocument/2006/relationships" xmlns:a="http://schemas.openxmlformats.org/drawingml/2006/main" r:embed="Rb009c554929a4120"/>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graphicFrame>
        <p:nvGraphicFramePr>
          <p:cNvPr id="4" name="">
            <a:extLst xmlns:a="http://schemas.openxmlformats.org/drawingml/2006/main">
              <a:ext uri="{FF2B5EF4-FFF2-40B4-BE49-F238E27FC236}">
                <a16:creationId xmlns:a16="http://schemas.microsoft.com/office/drawing/2014/main" id="{61CA2FBF-8F3C-4152-B422-187C6163B0A5}"/>
              </a:ext>
            </a:extLst>
          </p:cNvPr>
          <p:cNvGraphicFramePr/>
          <p:nvPr/>
        </p:nvGraphicFramePr>
        <p:xfrm>
          <a:off xmlns:a="http://schemas.openxmlformats.org/drawingml/2006/main" x="685800" y="2190750"/>
          <a:ext xmlns:a="http://schemas.openxmlformats.org/drawingml/2006/main" cx="10820400" cy="2857500"/>
        </p:xfrm>
        <a:graphic xmlns:a="http://schemas.openxmlformats.org/drawingml/2006/main">
          <a:graphicData uri="http://schemas.openxmlformats.org/drawingml/2006/table">
            <a:tbl>
              <a:tblPr/>
              <a:tblGrid>
                <a:gridCol w="3429000"/>
                <a:gridCol w="3695700"/>
                <a:gridCol w="3695700"/>
              </a:tblGrid>
              <a:tr h="952500">
                <a:tc>
                  <a:txBody>
                    <a:bodyPr/>
                    <a:lstStyle/>
                    <a:p>
                      <a:r>
                        <a:rPr sz="2100" b="1">
                          <a:solidFill>
                            <a:srgbClr val="FFFFFF"/>
                          </a:solidFill>
                          <a:latin typeface="Arial"/>
                          <a:ea typeface="Arial"/>
                          <a:cs typeface="Arial"/>
                        </a:rPr>
                        <a:t>Finding</a:t>
                      </a:r>
                    </a:p>
                  </a:txBody>
                  <a:tcPr marL="91440" marR="91440" marT="45720" marB="45720">
                    <a:lnL w="9525">
                      <a:solidFill>
                        <a:srgbClr val="DCE2E6"/>
                      </a:solidFill>
                      <a:prstDash val="solid"/>
                    </a:lnL>
                    <a:lnR w="9525">
                      <a:solidFill>
                        <a:srgbClr val="DCE2E6"/>
                      </a:solidFill>
                      <a:prstDash val="solid"/>
                    </a:lnR>
                    <a:lnT w="9525">
                      <a:solidFill>
                        <a:srgbClr val="DCE2E6"/>
                      </a:solidFill>
                      <a:prstDash val="solid"/>
                    </a:lnT>
                    <a:lnB w="9525">
                      <a:solidFill>
                        <a:srgbClr val="DCE2E6"/>
                      </a:solidFill>
                      <a:prstDash val="solid"/>
                    </a:lnB>
                    <a:solidFill>
                      <a:srgbClr val="08777C"/>
                    </a:solidFill>
                  </a:tcPr>
                </a:tc>
                <a:tc>
                  <a:txBody>
                    <a:bodyPr/>
                    <a:lstStyle/>
                    <a:p>
                      <a:r>
                        <a:rPr sz="2100" b="1">
                          <a:solidFill>
                            <a:srgbClr val="FFFFFF"/>
                          </a:solidFill>
                          <a:latin typeface="Arial"/>
                          <a:ea typeface="Arial"/>
                          <a:cs typeface="Arial"/>
                        </a:rPr>
                        <a:t>Evidence</a:t>
                      </a:r>
                    </a:p>
                  </a:txBody>
                  <a:tcPr marL="91440" marR="91440" marT="45720" marB="45720">
                    <a:lnR w="9525">
                      <a:solidFill>
                        <a:srgbClr val="DCE2E6"/>
                      </a:solidFill>
                      <a:prstDash val="solid"/>
                    </a:lnR>
                    <a:lnT w="9525">
                      <a:solidFill>
                        <a:srgbClr val="DCE2E6"/>
                      </a:solidFill>
                      <a:prstDash val="solid"/>
                    </a:lnT>
                    <a:lnB w="9525">
                      <a:solidFill>
                        <a:srgbClr val="DCE2E6"/>
                      </a:solidFill>
                      <a:prstDash val="solid"/>
                    </a:lnB>
                    <a:solidFill>
                      <a:srgbClr val="08777C"/>
                    </a:solidFill>
                  </a:tcPr>
                </a:tc>
                <a:tc>
                  <a:txBody>
                    <a:bodyPr/>
                    <a:lstStyle/>
                    <a:p>
                      <a:r>
                        <a:rPr sz="2100" b="1">
                          <a:solidFill>
                            <a:srgbClr val="FFFFFF"/>
                          </a:solidFill>
                          <a:latin typeface="Arial"/>
                          <a:ea typeface="Arial"/>
                          <a:cs typeface="Arial"/>
                        </a:rPr>
                        <a:t>Limitation</a:t>
                      </a:r>
                    </a:p>
                  </a:txBody>
                  <a:tcPr marL="91440" marR="91440" marT="45720" marB="45720">
                    <a:lnR w="9525">
                      <a:solidFill>
                        <a:srgbClr val="DCE2E6"/>
                      </a:solidFill>
                      <a:prstDash val="solid"/>
                    </a:lnR>
                    <a:lnT w="9525">
                      <a:solidFill>
                        <a:srgbClr val="DCE2E6"/>
                      </a:solidFill>
                      <a:prstDash val="solid"/>
                    </a:lnT>
                    <a:lnB w="9525">
                      <a:solidFill>
                        <a:srgbClr val="DCE2E6"/>
                      </a:solidFill>
                      <a:prstDash val="solid"/>
                    </a:lnB>
                    <a:solidFill>
                      <a:srgbClr val="08777C"/>
                    </a:solidFill>
                  </a:tcPr>
                </a:tc>
              </a:tr>
              <a:tr h="952500">
                <a:tc>
                  <a:txBody>
                    <a:bodyPr/>
                    <a:lstStyle/>
                    <a:p>
                      <a:r>
                        <a:rPr sz="2100" b="0">
                          <a:solidFill>
                            <a:srgbClr val="172126"/>
                          </a:solidFill>
                          <a:latin typeface="Arial"/>
                          <a:ea typeface="Arial"/>
                          <a:cs typeface="Arial"/>
                        </a:rPr>
                        <a:t>[Finding 1]</a:t>
                      </a:r>
                    </a:p>
                  </a:txBody>
                  <a:tcPr marL="91440" marR="91440" marT="45720" marB="45720">
                    <a:lnL w="9525">
                      <a:solidFill>
                        <a:srgbClr val="DCE2E6"/>
                      </a:solidFill>
                      <a:prstDash val="solid"/>
                    </a:lnL>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[Source / estimate]</a:t>
                      </a:r>
                    </a:p>
                  </a:txBody>
                  <a:tcPr marL="91440" marR="91440" marT="45720" marB="45720">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[Constraint]</a:t>
                      </a:r>
                    </a:p>
                  </a:txBody>
                  <a:tcPr marL="91440" marR="91440" marT="45720" marB="45720">
                    <a:lnR w="9525">
                      <a:solidFill>
                        <a:srgbClr val="DCE2E6"/>
                      </a:solidFill>
                      <a:prstDash val="solid"/>
                    </a:lnR>
                    <a:lnB w="9525">
                      <a:solidFill>
                        <a:srgbClr val="DCE2E6"/>
                      </a:solidFill>
                      <a:prstDash val="solid"/>
                    </a:lnB>
                    <a:solidFill>
                      <a:srgbClr val="FFFFFF"/>
                    </a:solidFill>
                  </a:tcPr>
                </a:tc>
              </a:tr>
              <a:tr h="952500">
                <a:tc>
                  <a:txBody>
                    <a:bodyPr/>
                    <a:lstStyle/>
                    <a:p>
                      <a:r>
                        <a:rPr sz="2100" b="0">
                          <a:solidFill>
                            <a:srgbClr val="172126"/>
                          </a:solidFill>
                          <a:latin typeface="Arial"/>
                          <a:ea typeface="Arial"/>
                          <a:cs typeface="Arial"/>
                        </a:rPr>
                        <a:t>[Finding 2]</a:t>
                      </a:r>
                    </a:p>
                  </a:txBody>
                  <a:tcPr marL="91440" marR="91440" marT="45720" marB="45720">
                    <a:lnL w="9525">
                      <a:solidFill>
                        <a:srgbClr val="DCE2E6"/>
                      </a:solidFill>
                      <a:prstDash val="solid"/>
                    </a:lnL>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[Source / estimate]</a:t>
                      </a:r>
                    </a:p>
                  </a:txBody>
                  <a:tcPr marL="91440" marR="91440" marT="45720" marB="45720">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[Constraint]</a:t>
                      </a:r>
                    </a:p>
                  </a:txBody>
                  <a:tcPr marL="91440" marR="91440" marT="45720" marB="45720">
                    <a:lnR w="9525">
                      <a:solidFill>
                        <a:srgbClr val="DCE2E6"/>
                      </a:solidFill>
                      <a:prstDash val="solid"/>
                    </a:lnR>
                    <a:lnB w="9525">
                      <a:solidFill>
                        <a:srgbClr val="DCE2E6"/>
                      </a:solidFill>
                      <a:prstDash val="solid"/>
                    </a:lnB>
                    <a:solidFill>
                      <a:srgbClr val="FFFFFF"/>
                    </a:solidFill>
                  </a:tcPr>
                </a:tc>
              </a:tr>
            </a:tbl>
          </a:graphicData>
        </a:graphic>
      </p:graphicFrame>
    </p:spTree>
    <p:extLst>
      <p:ext uri="{BB962C8B-B14F-4D97-AF65-F5344CB8AC3E}">
        <p14:creationId xmlns:p14="http://schemas.microsoft.com/office/powerpoint/2010/main" val="279539922"/>
      </p:ext>
    </p:extLst>
  </p:cSld>
</p:sld>
</file>

<file path=ppt/slides/slide6.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DE466EE-8DDB-4E90-999B-2F4AF9F030E6}"/>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What the finding means</a:t>
            </a:r>
          </a:p>
        </p:txBody>
      </p:sp>
      <p:sp>
        <p:nvSpPr>
          <p:cNvPr id="2" name="">
            <a:extLst xmlns:a="http://schemas.openxmlformats.org/drawingml/2006/main">
              <a:ext uri="{FF2B5EF4-FFF2-40B4-BE49-F238E27FC236}">
                <a16:creationId xmlns:a16="http://schemas.microsoft.com/office/drawing/2014/main" id="{96B4D408-867F-46C9-A65E-8105462C1BCB}"/>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06</a:t>
            </a:r>
          </a:p>
        </p:txBody>
      </p:sp>
      <p:pic>
        <p:nvPicPr>
          <p:cNvPr id="3" name="">
            <a:extLst xmlns:a="http://schemas.openxmlformats.org/drawingml/2006/main">
              <a:ext uri="{FF2B5EF4-FFF2-40B4-BE49-F238E27FC236}">
                <a16:creationId xmlns:a16="http://schemas.microsoft.com/office/drawing/2014/main" id="{D68FF8A9-C899-4E47-8945-6FDAA352B087}"/>
              </a:ext>
            </a:extLst>
          </p:cNvPr>
          <p:cNvPicPr>
            <a:picLocks xmlns:a="http://schemas.openxmlformats.org/drawingml/2006/main" noChangeAspect="1"/>
          </p:cNvPicPr>
          <p:nvPr/>
        </p:nvPicPr>
        <p:blipFill>
          <a:blip xmlns:r="http://schemas.openxmlformats.org/officeDocument/2006/relationships" xmlns:a="http://schemas.openxmlformats.org/drawingml/2006/main" r:embed="R74aacf1b10ca4c4c"/>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ED8CFB-26E7-4E1E-9BA2-477CEE796719}"/>
              </a:ext>
            </a:extLst>
          </p:cNvPr>
          <p:cNvSpPr>
            <a:spLocks xmlns:a="http://schemas.openxmlformats.org/drawingml/2006/main" noGrp="1"/>
          </p:cNvSpPr>
          <p:nvPr/>
        </p:nvSpPr>
        <p:spPr>
          <a:xfrm xmlns:a="http://schemas.openxmlformats.org/drawingml/2006/main">
            <a:off x="685800" y="2305050"/>
            <a:ext cx="10477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500" b="1">
                <a:solidFill>
                  <a:srgbClr val="08777C"/>
                </a:solidFill>
                <a:latin typeface="Arial"/>
                <a:ea typeface="Arial"/>
                <a:cs typeface="Arial"/>
              </a:defRPr>
            </a:defPPr>
          </a:lstStyle>
          <a:p xmlns:a="http://schemas.openxmlformats.org/drawingml/2006/main">
            <a:pPr>
              <a:defRPr sz="4500" b="1">
                <a:solidFill>
                  <a:srgbClr val="08777C"/>
                </a:solidFill>
                <a:latin typeface="Arial"/>
                <a:ea typeface="Arial"/>
                <a:cs typeface="Arial"/>
              </a:defRPr>
            </a:pPr>
            <a:r>
              <a:rPr sz="4500" b="1">
                <a:solidFill>
                  <a:srgbClr val="08777C"/>
                </a:solidFill>
                <a:latin typeface="Arial"/>
                <a:ea typeface="Arial"/>
                <a:cs typeface="Arial"/>
              </a:rPr>
              <a:t>[Your main takeaway]</a:t>
            </a:r>
          </a:p>
        </p:txBody>
      </p:sp>
      <p:sp>
        <p:nvSpPr>
          <p:cNvPr id="5" name="">
            <a:extLst xmlns:a="http://schemas.openxmlformats.org/drawingml/2006/main">
              <a:ext uri="{FF2B5EF4-FFF2-40B4-BE49-F238E27FC236}">
                <a16:creationId xmlns:a16="http://schemas.microsoft.com/office/drawing/2014/main" id="{3D7C2842-FEF1-4BFB-9FC1-4DE9E1C984B2}"/>
              </a:ext>
            </a:extLst>
          </p:cNvPr>
          <p:cNvSpPr>
            <a:spLocks xmlns:a="http://schemas.openxmlformats.org/drawingml/2006/main" noGrp="1"/>
          </p:cNvSpPr>
          <p:nvPr/>
        </p:nvSpPr>
        <p:spPr>
          <a:xfrm xmlns:a="http://schemas.openxmlformats.org/drawingml/2006/main">
            <a:off x="685800" y="4286250"/>
            <a:ext cx="1047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52616B"/>
                </a:solidFill>
                <a:latin typeface="Arial"/>
                <a:ea typeface="Arial"/>
                <a:cs typeface="Arial"/>
              </a:defRPr>
            </a:defPPr>
          </a:lstStyle>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[Implication within the study’s limits]</a:t>
            </a:r>
          </a:p>
          <a:p xmlns:a="http://schemas.openxmlformats.org/drawingml/2006/main">
            <a:r>
              <a:t/>
            </a:r>
          </a:p>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[What remains unknown]</a:t>
            </a:r>
          </a:p>
        </p:txBody>
      </p:sp>
    </p:spTree>
    <p:extLst>
      <p:ext uri="{BB962C8B-B14F-4D97-AF65-F5344CB8AC3E}">
        <p14:creationId xmlns:p14="http://schemas.microsoft.com/office/powerpoint/2010/main" val="715464010"/>
      </p:ext>
    </p:extLst>
  </p:cSld>
</p:sld>
</file>

<file path=ppt/slides/slide7.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68A975A-C71A-41EC-86ED-420EFA2C6D90}"/>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References</a:t>
            </a:r>
          </a:p>
        </p:txBody>
      </p:sp>
      <p:sp>
        <p:nvSpPr>
          <p:cNvPr id="2" name="">
            <a:extLst xmlns:a="http://schemas.openxmlformats.org/drawingml/2006/main">
              <a:ext uri="{FF2B5EF4-FFF2-40B4-BE49-F238E27FC236}">
                <a16:creationId xmlns:a16="http://schemas.microsoft.com/office/drawing/2014/main" id="{DA165A61-083D-41B7-9157-62DFD4FBD08D}"/>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07</a:t>
            </a:r>
          </a:p>
        </p:txBody>
      </p:sp>
      <p:pic>
        <p:nvPicPr>
          <p:cNvPr id="3" name="">
            <a:extLst xmlns:a="http://schemas.openxmlformats.org/drawingml/2006/main">
              <a:ext uri="{FF2B5EF4-FFF2-40B4-BE49-F238E27FC236}">
                <a16:creationId xmlns:a16="http://schemas.microsoft.com/office/drawing/2014/main" id="{B6D0A45A-4485-4239-98EB-2665E468475A}"/>
              </a:ext>
            </a:extLst>
          </p:cNvPr>
          <p:cNvPicPr>
            <a:picLocks xmlns:a="http://schemas.openxmlformats.org/drawingml/2006/main" noChangeAspect="1"/>
          </p:cNvPicPr>
          <p:nvPr/>
        </p:nvPicPr>
        <p:blipFill>
          <a:blip xmlns:r="http://schemas.openxmlformats.org/officeDocument/2006/relationships" xmlns:a="http://schemas.openxmlformats.org/drawingml/2006/main" r:embed="Rfe3a0c7128374eda"/>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40608D-BB6C-4F52-9F5B-9168D2508284}"/>
              </a:ext>
            </a:extLst>
          </p:cNvPr>
          <p:cNvSpPr>
            <a:spLocks xmlns:a="http://schemas.openxmlformats.org/drawingml/2006/main" noGrp="1"/>
          </p:cNvSpPr>
          <p:nvPr/>
        </p:nvSpPr>
        <p:spPr>
          <a:xfrm xmlns:a="http://schemas.openxmlformats.org/drawingml/2006/main">
            <a:off x="685800" y="2143125"/>
            <a:ext cx="1082040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2126"/>
                </a:solidFill>
                <a:latin typeface="Arial"/>
                <a:ea typeface="Arial"/>
                <a:cs typeface="Arial"/>
              </a:defRPr>
            </a:defPPr>
          </a:lstStyle>
          <a:p xmlns:a="http://schemas.openxmlformats.org/drawingml/2006/main">
            <a:pPr>
              <a:defRPr sz="2100" b="0">
                <a:solidFill>
                  <a:srgbClr val="172126"/>
                </a:solidFill>
                <a:latin typeface="Arial"/>
                <a:ea typeface="Arial"/>
                <a:cs typeface="Arial"/>
              </a:defRPr>
            </a:pPr>
            <a:r>
              <a:rPr sz="2100" b="0">
                <a:solidFill>
                  <a:srgbClr val="172126"/>
                </a:solidFill>
                <a:latin typeface="Arial"/>
                <a:ea typeface="Arial"/>
                <a:cs typeface="Arial"/>
              </a:rPr>
              <a:t>[Author, year. Title. Publication. DOI / URL.]</a:t>
            </a:r>
          </a:p>
          <a:p xmlns:a="http://schemas.openxmlformats.org/drawingml/2006/main">
            <a:r>
              <a:t/>
            </a:r>
          </a:p>
          <a:p xmlns:a="http://schemas.openxmlformats.org/drawingml/2006/main">
            <a:pPr>
              <a:defRPr sz="2100" b="0">
                <a:solidFill>
                  <a:srgbClr val="172126"/>
                </a:solidFill>
                <a:latin typeface="Arial"/>
                <a:ea typeface="Arial"/>
                <a:cs typeface="Arial"/>
              </a:defRPr>
            </a:pPr>
            <a:r>
              <a:rPr sz="2100" b="0">
                <a:solidFill>
                  <a:srgbClr val="172126"/>
                </a:solidFill>
                <a:latin typeface="Arial"/>
                <a:ea typeface="Arial"/>
                <a:cs typeface="Arial"/>
              </a:rPr>
              <a:t>[Author, year. Title. Publication. DOI / URL.]</a:t>
            </a:r>
          </a:p>
          <a:p xmlns:a="http://schemas.openxmlformats.org/drawingml/2006/main">
            <a:r>
              <a:t/>
            </a:r>
          </a:p>
          <a:p xmlns:a="http://schemas.openxmlformats.org/drawingml/2006/main">
            <a:pPr>
              <a:defRPr sz="2100" b="0">
                <a:solidFill>
                  <a:srgbClr val="172126"/>
                </a:solidFill>
                <a:latin typeface="Arial"/>
                <a:ea typeface="Arial"/>
                <a:cs typeface="Arial"/>
              </a:defRPr>
            </a:pPr>
            <a:r>
              <a:rPr sz="2100" b="0">
                <a:solidFill>
                  <a:srgbClr val="172126"/>
                </a:solidFill>
                <a:latin typeface="Arial"/>
                <a:ea typeface="Arial"/>
                <a:cs typeface="Arial"/>
              </a:rPr>
              <a:t>[Author, year. Title. Publication. DOI / URL.]</a:t>
            </a:r>
          </a:p>
        </p:txBody>
      </p:sp>
    </p:spTree>
    <p:extLst>
      <p:ext uri="{BB962C8B-B14F-4D97-AF65-F5344CB8AC3E}">
        <p14:creationId xmlns:p14="http://schemas.microsoft.com/office/powerpoint/2010/main" val="1565726414"/>
      </p:ext>
    </p:extLst>
  </p:cSld>
</p:sld>
</file>

<file path=ppt/slides/slide8.xml><?xml version="1.0" encoding="utf-8"?>
<p:sld xmlns:p="http://schemas.openxmlformats.org/presentationml/2006/main">
  <p:cSld>
    <p:bg>
      <p:bgPr>
        <a:solidFill xmlns:a="http://schemas.openxmlformats.org/drawingml/2006/main">
          <a:srgbClr val="112C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FC55B2F-D781-4181-B07B-E869751ABBA9}"/>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DCE2E6"/>
                </a:solidFill>
                <a:latin typeface="Arial"/>
                <a:ea typeface="Arial"/>
                <a:cs typeface="Arial"/>
              </a:defRPr>
            </a:defPPr>
          </a:lstStyle>
          <a:p xmlns:a="http://schemas.openxmlformats.org/drawingml/2006/main">
            <a:pPr>
              <a:defRPr sz="1350" b="0">
                <a:solidFill>
                  <a:srgbClr val="DCE2E6"/>
                </a:solidFill>
                <a:latin typeface="Arial"/>
                <a:ea typeface="Arial"/>
                <a:cs typeface="Arial"/>
              </a:defRPr>
            </a:pPr>
            <a:r>
              <a:rPr sz="1350" b="0">
                <a:solidFill>
                  <a:srgbClr val="DCE2E6"/>
                </a:solidFill>
                <a:latin typeface="Arial"/>
                <a:ea typeface="Arial"/>
                <a:cs typeface="Arial"/>
              </a:rPr>
              <a:t>08</a:t>
            </a:r>
          </a:p>
        </p:txBody>
      </p:sp>
      <p:pic>
        <p:nvPicPr>
          <p:cNvPr id="2" name="">
            <a:extLst xmlns:a="http://schemas.openxmlformats.org/drawingml/2006/main">
              <a:ext uri="{FF2B5EF4-FFF2-40B4-BE49-F238E27FC236}">
                <a16:creationId xmlns:a16="http://schemas.microsoft.com/office/drawing/2014/main" id="{46C69A51-480B-40BE-8892-BE02608D05DD}"/>
              </a:ext>
            </a:extLst>
          </p:cNvPr>
          <p:cNvPicPr>
            <a:picLocks xmlns:a="http://schemas.openxmlformats.org/drawingml/2006/main" noChangeAspect="1"/>
          </p:cNvPicPr>
          <p:nvPr/>
        </p:nvPicPr>
        <p:blipFill>
          <a:blip xmlns:r="http://schemas.openxmlformats.org/officeDocument/2006/relationships" xmlns:a="http://schemas.openxmlformats.org/drawingml/2006/main" r:embed="R38e0b4843edc4f1b"/>
          <a:stretch xmlns:a="http://schemas.openxmlformats.org/drawingml/2006/main"/>
        </p:blipFill>
        <p:spPr>
          <a:xfrm xmlns:a="http://schemas.openxmlformats.org/drawingml/2006/main">
            <a:off x="11191875" y="5967510"/>
            <a:ext cx="342900" cy="466531"/>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C17C2DB-44EB-4623-8E99-D234570ACF1E}"/>
              </a:ext>
            </a:extLst>
          </p:cNvPr>
          <p:cNvSpPr>
            <a:spLocks xmlns:a="http://schemas.openxmlformats.org/drawingml/2006/main" noGrp="1"/>
          </p:cNvSpPr>
          <p:nvPr/>
        </p:nvSpPr>
        <p:spPr>
          <a:xfrm xmlns:a="http://schemas.openxmlformats.org/drawingml/2006/main">
            <a:off x="685800" y="2238375"/>
            <a:ext cx="1047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800" b="1">
                <a:solidFill>
                  <a:srgbClr val="FFFFFF"/>
                </a:solidFill>
                <a:latin typeface="Arial"/>
                <a:ea typeface="Arial"/>
                <a:cs typeface="Arial"/>
              </a:defRPr>
            </a:defPPr>
          </a:lstStyle>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Questions &amp; discussion</a:t>
            </a:r>
          </a:p>
        </p:txBody>
      </p:sp>
      <p:sp>
        <p:nvSpPr>
          <p:cNvPr id="4" name="">
            <a:extLst xmlns:a="http://schemas.openxmlformats.org/drawingml/2006/main">
              <a:ext uri="{FF2B5EF4-FFF2-40B4-BE49-F238E27FC236}">
                <a16:creationId xmlns:a16="http://schemas.microsoft.com/office/drawing/2014/main" id="{2590266E-6C37-40DB-A4ED-7E239A219495}"/>
              </a:ext>
            </a:extLst>
          </p:cNvPr>
          <p:cNvSpPr>
            <a:spLocks xmlns:a="http://schemas.openxmlformats.org/drawingml/2006/main" noGrp="1"/>
          </p:cNvSpPr>
          <p:nvPr/>
        </p:nvSpPr>
        <p:spPr>
          <a:xfrm xmlns:a="http://schemas.openxmlformats.org/drawingml/2006/main">
            <a:off x="685800" y="4029075"/>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0">
                <a:solidFill>
                  <a:srgbClr val="DCE2E6"/>
                </a:solidFill>
                <a:latin typeface="Arial"/>
                <a:ea typeface="Arial"/>
                <a:cs typeface="Arial"/>
              </a:defRPr>
            </a:defPPr>
          </a:lstStyle>
          <a:p xmlns:a="http://schemas.openxmlformats.org/drawingml/2006/main">
            <a:pPr>
              <a:defRPr sz="2400" b="0">
                <a:solidFill>
                  <a:srgbClr val="DCE2E6"/>
                </a:solidFill>
                <a:latin typeface="Arial"/>
                <a:ea typeface="Arial"/>
                <a:cs typeface="Arial"/>
              </a:defRPr>
            </a:pPr>
            <a:r>
              <a:rPr sz="2400" b="0">
                <a:solidFill>
                  <a:srgbClr val="DCE2E6"/>
                </a:solidFill>
                <a:latin typeface="Arial"/>
                <a:ea typeface="Arial"/>
                <a:cs typeface="Arial"/>
              </a:rPr>
              <a:t>[One question for the audience]</a:t>
            </a:r>
          </a:p>
        </p:txBody>
      </p:sp>
      <p:sp>
        <p:nvSpPr>
          <p:cNvPr id="5" name="">
            <a:extLst xmlns:a="http://schemas.openxmlformats.org/drawingml/2006/main">
              <a:ext uri="{FF2B5EF4-FFF2-40B4-BE49-F238E27FC236}">
                <a16:creationId xmlns:a16="http://schemas.microsoft.com/office/drawing/2014/main" id="{CB2C089E-1447-4E0C-AE10-C96DD7AEB043}"/>
              </a:ext>
            </a:extLst>
          </p:cNvPr>
          <p:cNvSpPr>
            <a:spLocks xmlns:a="http://schemas.openxmlformats.org/drawingml/2006/main" noGrp="1"/>
          </p:cNvSpPr>
          <p:nvPr/>
        </p:nvSpPr>
        <p:spPr>
          <a:xfrm xmlns:a="http://schemas.openxmlformats.org/drawingml/2006/main">
            <a:off x="685800" y="5267325"/>
            <a:ext cx="10477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4BB7BA"/>
                </a:solidFill>
                <a:latin typeface="Arial"/>
                <a:ea typeface="Arial"/>
                <a:cs typeface="Arial"/>
              </a:defRPr>
            </a:defPPr>
          </a:lstStyle>
          <a:p xmlns:a="http://schemas.openxmlformats.org/drawingml/2006/main">
            <a:pPr>
              <a:defRPr sz="1950" b="0">
                <a:solidFill>
                  <a:srgbClr val="4BB7BA"/>
                </a:solidFill>
                <a:latin typeface="Arial"/>
                <a:ea typeface="Arial"/>
                <a:cs typeface="Arial"/>
              </a:defRPr>
            </a:pPr>
            <a:r>
              <a:rPr sz="1950" b="0">
                <a:solidFill>
                  <a:srgbClr val="4BB7BA"/>
                </a:solidFill>
                <a:latin typeface="Arial"/>
                <a:ea typeface="Arial"/>
                <a:cs typeface="Arial"/>
              </a:rPr>
              <a:t>[Your contact / next action]</a:t>
            </a:r>
          </a:p>
        </p:txBody>
      </p:sp>
    </p:spTree>
    <p:extLst>
      <p:ext uri="{BB962C8B-B14F-4D97-AF65-F5344CB8AC3E}">
        <p14:creationId xmlns:p14="http://schemas.microsoft.com/office/powerpoint/2010/main" val="179054138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2026-10-12T13:40:37.6400000Z</dcterms:created>
  <dcterms:modified xsi:type="dcterms:W3CDTF">2026-10-12T13:40:37.6400000Z</dcterms:modified>
</coreProperties>
</file>